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303" r:id="rId3"/>
    <p:sldId id="258" r:id="rId4"/>
    <p:sldId id="304" r:id="rId5"/>
    <p:sldId id="305" r:id="rId6"/>
    <p:sldId id="265" r:id="rId7"/>
    <p:sldId id="259" r:id="rId8"/>
    <p:sldId id="306" r:id="rId9"/>
    <p:sldId id="260" r:id="rId10"/>
    <p:sldId id="308" r:id="rId11"/>
    <p:sldId id="310" r:id="rId12"/>
    <p:sldId id="309" r:id="rId13"/>
    <p:sldId id="311" r:id="rId14"/>
    <p:sldId id="312" r:id="rId15"/>
    <p:sldId id="314" r:id="rId16"/>
    <p:sldId id="313" r:id="rId17"/>
    <p:sldId id="315" r:id="rId18"/>
    <p:sldId id="316" r:id="rId19"/>
    <p:sldId id="318" r:id="rId20"/>
    <p:sldId id="319" r:id="rId21"/>
    <p:sldId id="263" r:id="rId22"/>
    <p:sldId id="28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consolata" pitchFamily="1" charset="0"/>
      <p:regular r:id="rId29"/>
      <p:bold r:id="rId30"/>
    </p:embeddedFont>
    <p:embeddedFont>
      <p:font typeface="Livvic" pitchFamily="2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4A4013-3F46-4762-AA5C-4D5C47CA171B}">
  <a:tblStyle styleId="{F64A4013-3F46-4762-AA5C-4D5C47CA17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7" autoAdjust="0"/>
  </p:normalViewPr>
  <p:slideViewPr>
    <p:cSldViewPr snapToGrid="0">
      <p:cViewPr varScale="1">
        <p:scale>
          <a:sx n="96" d="100"/>
          <a:sy n="96" d="100"/>
        </p:scale>
        <p:origin x="1699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228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86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28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7117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70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982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217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56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17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11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677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5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60ef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95460ef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95460e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95460e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5460ef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5460ef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86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5460ef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5460ef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3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5460ef7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95460ef7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5460ef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5460ef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85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5b099f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5b099f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" y="3586325"/>
            <a:ext cx="9144000" cy="6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550" y="1253350"/>
            <a:ext cx="6810900" cy="19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336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72777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672770" y="3351626"/>
            <a:ext cx="1914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2634177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4"/>
          </p:nvPr>
        </p:nvSpPr>
        <p:spPr>
          <a:xfrm>
            <a:off x="2634182" y="3351647"/>
            <a:ext cx="1914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4595570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6"/>
          </p:nvPr>
        </p:nvSpPr>
        <p:spPr>
          <a:xfrm>
            <a:off x="4595570" y="3351649"/>
            <a:ext cx="1914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-150" y="4956750"/>
            <a:ext cx="9144000" cy="4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6556930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8"/>
          </p:nvPr>
        </p:nvSpPr>
        <p:spPr>
          <a:xfrm>
            <a:off x="6556930" y="3351649"/>
            <a:ext cx="1914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hasCustomPrompt="1"/>
          </p:nvPr>
        </p:nvSpPr>
        <p:spPr>
          <a:xfrm>
            <a:off x="881570" y="1607875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2842982" y="1607875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370" y="1607875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6765730" y="1607875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873450" y="54864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 2">
  <p:cSld name="CUSTOM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029431" y="1498050"/>
            <a:ext cx="2953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029425" y="2135250"/>
            <a:ext cx="2953800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 rot="5400000">
            <a:off x="-2321100" y="2292475"/>
            <a:ext cx="51720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 3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95011" y="2748592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795011" y="1916708"/>
            <a:ext cx="3858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/>
          <p:nvPr/>
        </p:nvSpPr>
        <p:spPr>
          <a:xfrm rot="5400000">
            <a:off x="-2316300" y="2287900"/>
            <a:ext cx="5153100" cy="5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2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1200200" y="1170700"/>
            <a:ext cx="72123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19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1200246" y="2787550"/>
            <a:ext cx="356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"/>
          </p:nvPr>
        </p:nvSpPr>
        <p:spPr>
          <a:xfrm>
            <a:off x="1200200" y="3498683"/>
            <a:ext cx="35661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2"/>
          </p:nvPr>
        </p:nvSpPr>
        <p:spPr>
          <a:xfrm>
            <a:off x="4864705" y="2917992"/>
            <a:ext cx="35661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4846375" y="539500"/>
            <a:ext cx="35661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00200" y="1219150"/>
            <a:ext cx="72123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200200" y="549075"/>
            <a:ext cx="7212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438675" y="2437250"/>
            <a:ext cx="25005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194549" y="2437275"/>
            <a:ext cx="25005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-150" y="4956750"/>
            <a:ext cx="9144000" cy="4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1242813">
            <a:off x="952182" y="4532226"/>
            <a:ext cx="217136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713225" y="3152225"/>
            <a:ext cx="7717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75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aWgdQMhIEQFJ5UqyfA5eLPR5YMmCNjPVWPYiaEVPsk/c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ctrTitle"/>
          </p:nvPr>
        </p:nvSpPr>
        <p:spPr>
          <a:xfrm>
            <a:off x="1100014" y="800130"/>
            <a:ext cx="6810900" cy="19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Bone Age</a:t>
            </a:r>
            <a:endParaRPr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1"/>
          </p:nvPr>
        </p:nvSpPr>
        <p:spPr>
          <a:xfrm>
            <a:off x="713225" y="36336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Exploiting Images Through CNN Models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2957261" y="146988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i="0" u="none" strike="noStrike" baseline="0" dirty="0">
                <a:latin typeface="NimbusRomNo9L-Regu"/>
              </a:rPr>
              <a:t>Model 2: Inception </a:t>
            </a:r>
            <a:r>
              <a:rPr lang="en-US" sz="3200" b="0" dirty="0">
                <a:latin typeface="NimbusRomNo9L-Regu"/>
              </a:rPr>
              <a:t>B</a:t>
            </a:r>
            <a:r>
              <a:rPr lang="en-US" sz="3200" b="0" i="0" u="none" strike="noStrike" baseline="0" dirty="0">
                <a:latin typeface="NimbusRomNo9L-Regu"/>
              </a:rPr>
              <a:t>lock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27D6E53-EFA4-9FA8-5223-69F3964E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6" y="954678"/>
            <a:ext cx="3745570" cy="323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0197F60-12F3-B7AF-925A-FF9C443E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386" y="954678"/>
            <a:ext cx="2228850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2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2752725" y="156513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i="0" u="none" strike="noStrike" baseline="0" dirty="0">
                <a:latin typeface="NimbusRomNo9L-Regu"/>
              </a:rPr>
              <a:t>Model 3: Skip </a:t>
            </a:r>
            <a:r>
              <a:rPr lang="en-US" sz="3200" b="0" dirty="0">
                <a:latin typeface="NimbusRomNo9L-Regu"/>
              </a:rPr>
              <a:t>C</a:t>
            </a:r>
            <a:r>
              <a:rPr lang="en-US" sz="3200" b="0" i="0" u="none" strike="noStrike" baseline="0" dirty="0">
                <a:latin typeface="NimbusRomNo9L-Regu"/>
              </a:rPr>
              <a:t>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2EB7F-C46F-FD55-6EC8-61D00B6B52A9}"/>
              </a:ext>
            </a:extLst>
          </p:cNvPr>
          <p:cNvSpPr txBox="1"/>
          <p:nvPr/>
        </p:nvSpPr>
        <p:spPr>
          <a:xfrm>
            <a:off x="685800" y="906780"/>
            <a:ext cx="199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: 2</a:t>
            </a:r>
          </a:p>
        </p:txBody>
      </p:sp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FD20EF3-0D0B-C3F2-7253-87748682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70" y="906780"/>
            <a:ext cx="2486025" cy="415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577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2752725" y="156513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i="0" u="none" strike="noStrike" baseline="0" dirty="0">
                <a:latin typeface="NimbusRomNo9L-Regu"/>
              </a:rPr>
              <a:t>Model 3: Skip </a:t>
            </a:r>
            <a:r>
              <a:rPr lang="en-US" sz="3200" b="0" dirty="0">
                <a:latin typeface="NimbusRomNo9L-Regu"/>
              </a:rPr>
              <a:t>C</a:t>
            </a:r>
            <a:r>
              <a:rPr lang="en-US" sz="3200" b="0" i="0" u="none" strike="noStrike" baseline="0" dirty="0">
                <a:latin typeface="NimbusRomNo9L-Regu"/>
              </a:rPr>
              <a:t>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B1E1F-3703-46D9-F31C-4DE1F4F1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398167"/>
            <a:ext cx="5772150" cy="234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cture containing indoor, necktie&#10;&#10;Description automatically generated">
            <a:extLst>
              <a:ext uri="{FF2B5EF4-FFF2-40B4-BE49-F238E27FC236}">
                <a16:creationId xmlns:a16="http://schemas.microsoft.com/office/drawing/2014/main" id="{A48B9AFE-96AB-F36C-6ADB-3C0B2030F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10"/>
          <a:stretch/>
        </p:blipFill>
        <p:spPr>
          <a:xfrm>
            <a:off x="-3476625" y="-1"/>
            <a:ext cx="5543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895350" y="280338"/>
            <a:ext cx="9292575" cy="938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dirty="0">
                <a:latin typeface="NimbusRomNo9L-Regu"/>
              </a:rPr>
              <a:t>M</a:t>
            </a:r>
            <a:r>
              <a:rPr lang="en-US" sz="3200" b="0" i="0" u="none" strike="noStrike" baseline="0" dirty="0">
                <a:latin typeface="NimbusRomNo9L-Regu"/>
              </a:rPr>
              <a:t>odel 4: Skip </a:t>
            </a:r>
            <a:r>
              <a:rPr lang="en-US" sz="3200" b="0" dirty="0">
                <a:latin typeface="NimbusRomNo9L-Regu"/>
              </a:rPr>
              <a:t>C</a:t>
            </a:r>
            <a:r>
              <a:rPr lang="en-US" sz="3200" b="0" i="0" u="none" strike="noStrike" baseline="0" dirty="0">
                <a:latin typeface="NimbusRomNo9L-Regu"/>
              </a:rPr>
              <a:t>onnection with Pre-activation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15A0F-8671-1841-78E9-F74C6294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56" y="1219200"/>
            <a:ext cx="2166064" cy="372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BEC2B-5978-7859-9B35-7FC83CA3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637" y="1219200"/>
            <a:ext cx="2263336" cy="3726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14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895350" y="280338"/>
            <a:ext cx="9292575" cy="938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dirty="0">
                <a:latin typeface="NimbusRomNo9L-Regu"/>
              </a:rPr>
              <a:t>M</a:t>
            </a:r>
            <a:r>
              <a:rPr lang="en-US" sz="3200" b="0" i="0" u="none" strike="noStrike" baseline="0" dirty="0">
                <a:latin typeface="NimbusRomNo9L-Regu"/>
              </a:rPr>
              <a:t>odel 5: Inception </a:t>
            </a:r>
            <a:r>
              <a:rPr lang="en-US" sz="3200" b="0" dirty="0">
                <a:latin typeface="NimbusRomNo9L-Regu"/>
              </a:rPr>
              <a:t>B</a:t>
            </a:r>
            <a:r>
              <a:rPr lang="en-US" sz="3200" b="0" i="0" u="none" strike="noStrike" baseline="0" dirty="0">
                <a:latin typeface="NimbusRomNo9L-Regu"/>
              </a:rPr>
              <a:t>lock with </a:t>
            </a:r>
            <a:r>
              <a:rPr lang="en-US" sz="3200" b="0" dirty="0">
                <a:latin typeface="NimbusRomNo9L-Regu"/>
              </a:rPr>
              <a:t>S</a:t>
            </a:r>
            <a:r>
              <a:rPr lang="en-US" sz="3200" b="0" i="0" u="none" strike="noStrike" baseline="0" dirty="0">
                <a:latin typeface="NimbusRomNo9L-Regu"/>
              </a:rPr>
              <a:t>kip </a:t>
            </a:r>
            <a:r>
              <a:rPr lang="en-US" sz="3200" b="0" dirty="0">
                <a:latin typeface="NimbusRomNo9L-Regu"/>
              </a:rPr>
              <a:t>C</a:t>
            </a:r>
            <a:r>
              <a:rPr lang="en-US" sz="3200" b="0" i="0" u="none" strike="noStrike" baseline="0" dirty="0">
                <a:latin typeface="NimbusRomNo9L-Regu"/>
              </a:rPr>
              <a:t>onnection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A047C6-A805-AABB-8E27-4DFABDF3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61" y="884914"/>
            <a:ext cx="2486025" cy="415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340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568649" y="4648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Details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4309-343E-E334-8EB1-946EAB2C0C8D}"/>
              </a:ext>
            </a:extLst>
          </p:cNvPr>
          <p:cNvSpPr txBox="1"/>
          <p:nvPr/>
        </p:nvSpPr>
        <p:spPr>
          <a:xfrm>
            <a:off x="1226820" y="1150620"/>
            <a:ext cx="673892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 : MAE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 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:  {0.1, 0.01, 0.001}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Reduction : 4 epoch Validation Loss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Stopping: 8 epoch Validation Loss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64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Phase: PyCharm, </a:t>
            </a:r>
            <a:r>
              <a:rPr lang="en-US" dirty="0" err="1"/>
              <a:t>Tensorflow</a:t>
            </a:r>
            <a:r>
              <a:rPr lang="en-US" dirty="0"/>
              <a:t>, Excel, GitHub,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E532F1F-0C30-85F4-7C1B-AE6F11CB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80" y="-245533"/>
            <a:ext cx="1649730" cy="164973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42B348E-1B0C-DD1F-7BAC-5239D55D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30" y="2865120"/>
            <a:ext cx="5607368" cy="320421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415F925-3B8A-0ECB-BA97-B6B70A1D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330" y="3832860"/>
            <a:ext cx="112014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1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568649" y="4648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Hyperparameters</a:t>
            </a:r>
            <a:endParaRPr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736255D-D15F-893A-5EDA-D7DDBE40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75" y="1802012"/>
            <a:ext cx="7026249" cy="16917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95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627074" y="2362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/ Batch-Normalization</a:t>
            </a:r>
            <a:endParaRPr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CDD808D-A8AE-6189-3309-A1425617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05" y="942900"/>
            <a:ext cx="7254869" cy="3257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58809C-DAF2-DEAF-EE7E-02C9EBCD4C4A}"/>
              </a:ext>
            </a:extLst>
          </p:cNvPr>
          <p:cNvSpPr/>
          <p:nvPr/>
        </p:nvSpPr>
        <p:spPr>
          <a:xfrm>
            <a:off x="4457700" y="3093720"/>
            <a:ext cx="368808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B7760-69A6-23E8-5B4A-FC2D8CA91384}"/>
              </a:ext>
            </a:extLst>
          </p:cNvPr>
          <p:cNvSpPr/>
          <p:nvPr/>
        </p:nvSpPr>
        <p:spPr>
          <a:xfrm>
            <a:off x="4457700" y="3903419"/>
            <a:ext cx="368808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0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568649" y="4648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Gender Information</a:t>
            </a:r>
            <a:endParaRPr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2D1C86C-1893-C40B-AA11-EBBF2468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51" y="688632"/>
            <a:ext cx="6873836" cy="37662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849157-262D-D3E5-6966-ADD59B6F6DD5}"/>
              </a:ext>
            </a:extLst>
          </p:cNvPr>
          <p:cNvSpPr/>
          <p:nvPr/>
        </p:nvSpPr>
        <p:spPr>
          <a:xfrm>
            <a:off x="5151120" y="3192781"/>
            <a:ext cx="3230880" cy="777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568649" y="4648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Epochs vs Training Loss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10CDA-950B-FB55-F930-6443144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327278"/>
            <a:ext cx="5058355" cy="32814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5A75E2-7783-AB68-2F23-C56202C6CB70}"/>
              </a:ext>
            </a:extLst>
          </p:cNvPr>
          <p:cNvSpPr/>
          <p:nvPr/>
        </p:nvSpPr>
        <p:spPr>
          <a:xfrm>
            <a:off x="3419060" y="3825240"/>
            <a:ext cx="2396987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2D242E6-5940-AE15-6EF0-7092171FC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879046"/>
              </p:ext>
            </p:extLst>
          </p:nvPr>
        </p:nvGraphicFramePr>
        <p:xfrm>
          <a:off x="6945797" y="2415539"/>
          <a:ext cx="1418976" cy="1104900"/>
        </p:xfrm>
        <a:graphic>
          <a:graphicData uri="http://schemas.openxmlformats.org/drawingml/2006/table">
            <a:tbl>
              <a:tblPr>
                <a:tableStyleId>{F64A4013-3F46-4762-AA5C-4D5C47CA171B}</a:tableStyleId>
              </a:tblPr>
              <a:tblGrid>
                <a:gridCol w="626019">
                  <a:extLst>
                    <a:ext uri="{9D8B030D-6E8A-4147-A177-3AD203B41FA5}">
                      <a16:colId xmlns:a16="http://schemas.microsoft.com/office/drawing/2014/main" val="1392169861"/>
                    </a:ext>
                  </a:extLst>
                </a:gridCol>
                <a:gridCol w="792957">
                  <a:extLst>
                    <a:ext uri="{9D8B030D-6E8A-4147-A177-3AD203B41FA5}">
                      <a16:colId xmlns:a16="http://schemas.microsoft.com/office/drawing/2014/main" val="27193887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 #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Parameters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3611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29941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9034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Model3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8100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8384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1451660" y="646800"/>
            <a:ext cx="7212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OF STUDY</a:t>
            </a:r>
            <a:endParaRPr dirty="0"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1451660" y="1139805"/>
            <a:ext cx="72123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To create original Neural Network architectures to put into practice the theories thought in the lecture while trying to solve the problem of determining skeletal age of pediatric hand radiographs.</a:t>
            </a:r>
            <a:endParaRPr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0DE7F6C-1497-6552-4040-079535DFF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6" r="20319" b="18582"/>
          <a:stretch/>
        </p:blipFill>
        <p:spPr>
          <a:xfrm>
            <a:off x="-2722941" y="0"/>
            <a:ext cx="406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6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568649" y="46482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Prediction Time</a:t>
            </a:r>
            <a:endParaRPr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0D71522-C9DB-A643-BB0E-FC490A03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9" y="1304014"/>
            <a:ext cx="4929964" cy="296155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148597-594A-A151-9AD0-DDC82B4DC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80740"/>
              </p:ext>
            </p:extLst>
          </p:nvPr>
        </p:nvGraphicFramePr>
        <p:xfrm>
          <a:off x="6421010" y="2067146"/>
          <a:ext cx="1418976" cy="1104900"/>
        </p:xfrm>
        <a:graphic>
          <a:graphicData uri="http://schemas.openxmlformats.org/drawingml/2006/table">
            <a:tbl>
              <a:tblPr>
                <a:tableStyleId>{F64A4013-3F46-4762-AA5C-4D5C47CA171B}</a:tableStyleId>
              </a:tblPr>
              <a:tblGrid>
                <a:gridCol w="626019">
                  <a:extLst>
                    <a:ext uri="{9D8B030D-6E8A-4147-A177-3AD203B41FA5}">
                      <a16:colId xmlns:a16="http://schemas.microsoft.com/office/drawing/2014/main" val="1392169861"/>
                    </a:ext>
                  </a:extLst>
                </a:gridCol>
                <a:gridCol w="792957">
                  <a:extLst>
                    <a:ext uri="{9D8B030D-6E8A-4147-A177-3AD203B41FA5}">
                      <a16:colId xmlns:a16="http://schemas.microsoft.com/office/drawing/2014/main" val="27193887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 #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Parameters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3611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29941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9034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Model3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8100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8384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Model5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body" idx="1"/>
          </p:nvPr>
        </p:nvSpPr>
        <p:spPr>
          <a:xfrm>
            <a:off x="893115" y="829733"/>
            <a:ext cx="3858600" cy="3680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Experiment Design</a:t>
            </a:r>
          </a:p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CNN Models</a:t>
            </a:r>
          </a:p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Usage of IDE and Versioning System</a:t>
            </a:r>
          </a:p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Memory Allocation</a:t>
            </a:r>
          </a:p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Transfer Learning</a:t>
            </a:r>
          </a:p>
          <a:p>
            <a:pPr marL="285750" indent="-285750" algn="l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Validation Set</a:t>
            </a:r>
            <a:endParaRPr dirty="0"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50" y="0"/>
            <a:ext cx="292313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569E1A-0C61-AE5B-2C97-96C68A565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23871" t="8966" r="18831" b="16367"/>
          <a:stretch/>
        </p:blipFill>
        <p:spPr>
          <a:xfrm rot="120000">
            <a:off x="6647431" y="689807"/>
            <a:ext cx="1420236" cy="2273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107950" h="50800"/>
            <a:contourClr>
              <a:srgbClr val="C0C0C0"/>
            </a:contourClr>
          </a:sp3d>
        </p:spPr>
      </p:pic>
      <p:sp>
        <p:nvSpPr>
          <p:cNvPr id="316" name="Google Shape;316;p41"/>
          <p:cNvSpPr/>
          <p:nvPr/>
        </p:nvSpPr>
        <p:spPr>
          <a:xfrm>
            <a:off x="5105250" y="0"/>
            <a:ext cx="3001662" cy="5143500"/>
          </a:xfrm>
          <a:prstGeom prst="rect">
            <a:avLst/>
          </a:prstGeom>
          <a:solidFill>
            <a:srgbClr val="242425">
              <a:alpha val="3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98;p40">
            <a:extLst>
              <a:ext uri="{FF2B5EF4-FFF2-40B4-BE49-F238E27FC236}">
                <a16:creationId xmlns:a16="http://schemas.microsoft.com/office/drawing/2014/main" id="{C776840D-E810-13CC-0C3D-606E33E58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306" y="187516"/>
            <a:ext cx="365621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Remarks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/>
          <p:nvPr/>
        </p:nvSpPr>
        <p:spPr>
          <a:xfrm>
            <a:off x="-25" y="2571750"/>
            <a:ext cx="9144000" cy="202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 txBox="1">
            <a:spLocks noGrp="1"/>
          </p:cNvSpPr>
          <p:nvPr>
            <p:ph type="title"/>
          </p:nvPr>
        </p:nvSpPr>
        <p:spPr>
          <a:xfrm>
            <a:off x="1200246" y="2787550"/>
            <a:ext cx="356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1"/>
          </p:nvPr>
        </p:nvSpPr>
        <p:spPr>
          <a:xfrm>
            <a:off x="1200200" y="3498683"/>
            <a:ext cx="35661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645" name="Google Shape;645;p60"/>
          <p:cNvSpPr txBox="1">
            <a:spLocks noGrp="1"/>
          </p:cNvSpPr>
          <p:nvPr>
            <p:ph type="body" idx="2"/>
          </p:nvPr>
        </p:nvSpPr>
        <p:spPr>
          <a:xfrm>
            <a:off x="4881638" y="3061283"/>
            <a:ext cx="35661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Süleyman</a:t>
            </a:r>
            <a:r>
              <a:rPr lang="en-US" dirty="0"/>
              <a:t> Erim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UniPd</a:t>
            </a:r>
            <a:r>
              <a:rPr lang="en-US" dirty="0"/>
              <a:t> </a:t>
            </a:r>
            <a:r>
              <a:rPr lang="en-US" dirty="0" err="1"/>
              <a:t>DataScience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Sueleyman.erim@studenti.unipd.it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 rot="-3321989">
            <a:off x="7130874" y="1530822"/>
            <a:ext cx="964002" cy="943498"/>
          </a:xfrm>
          <a:custGeom>
            <a:avLst/>
            <a:gdLst/>
            <a:ahLst/>
            <a:cxnLst/>
            <a:rect l="l" t="t" r="r" b="b"/>
            <a:pathLst>
              <a:path w="8619" h="8593" extrusionOk="0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4" name="Google Shape;254;p36"/>
          <p:cNvSpPr/>
          <p:nvPr/>
        </p:nvSpPr>
        <p:spPr>
          <a:xfrm rot="747240">
            <a:off x="5247232" y="1517484"/>
            <a:ext cx="980977" cy="925955"/>
          </a:xfrm>
          <a:custGeom>
            <a:avLst/>
            <a:gdLst/>
            <a:ahLst/>
            <a:cxnLst/>
            <a:rect l="l" t="t" r="r" b="b"/>
            <a:pathLst>
              <a:path w="8619" h="8593" extrusionOk="0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5" name="Google Shape;255;p36"/>
          <p:cNvSpPr/>
          <p:nvPr/>
        </p:nvSpPr>
        <p:spPr>
          <a:xfrm rot="1738454">
            <a:off x="3280418" y="1542656"/>
            <a:ext cx="960753" cy="946816"/>
          </a:xfrm>
          <a:custGeom>
            <a:avLst/>
            <a:gdLst/>
            <a:ahLst/>
            <a:cxnLst/>
            <a:rect l="l" t="t" r="r" b="b"/>
            <a:pathLst>
              <a:path w="8619" h="8593" extrusionOk="0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6" name="Google Shape;256;p36"/>
          <p:cNvSpPr/>
          <p:nvPr/>
        </p:nvSpPr>
        <p:spPr>
          <a:xfrm rot="424325">
            <a:off x="1139614" y="1543748"/>
            <a:ext cx="980610" cy="926344"/>
          </a:xfrm>
          <a:custGeom>
            <a:avLst/>
            <a:gdLst/>
            <a:ahLst/>
            <a:cxnLst/>
            <a:rect l="l" t="t" r="r" b="b"/>
            <a:pathLst>
              <a:path w="8619" h="8593" extrusionOk="0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15"/>
          </p:nvPr>
        </p:nvSpPr>
        <p:spPr>
          <a:xfrm>
            <a:off x="873450" y="54864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subTitle" idx="1"/>
          </p:nvPr>
        </p:nvSpPr>
        <p:spPr>
          <a:xfrm>
            <a:off x="672777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			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3"/>
          </p:nvPr>
        </p:nvSpPr>
        <p:spPr>
          <a:xfrm>
            <a:off x="2703258" y="2440042"/>
            <a:ext cx="2231257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Architectures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5"/>
          </p:nvPr>
        </p:nvSpPr>
        <p:spPr>
          <a:xfrm>
            <a:off x="4934515" y="2538322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7"/>
          </p:nvPr>
        </p:nvSpPr>
        <p:spPr>
          <a:xfrm>
            <a:off x="6667528" y="2428500"/>
            <a:ext cx="191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Remarks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881570" y="1607875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title" idx="9"/>
          </p:nvPr>
        </p:nvSpPr>
        <p:spPr>
          <a:xfrm>
            <a:off x="3012446" y="1603526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13"/>
          </p:nvPr>
        </p:nvSpPr>
        <p:spPr>
          <a:xfrm>
            <a:off x="4989372" y="1567926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14"/>
          </p:nvPr>
        </p:nvSpPr>
        <p:spPr>
          <a:xfrm>
            <a:off x="6864527" y="1603526"/>
            <a:ext cx="14967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2074648" y="352541"/>
            <a:ext cx="4994704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Processing Pipeline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8D58B-E9F5-6EE4-83BA-222DF21B6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7" t="16044" r="13771"/>
          <a:stretch/>
        </p:blipFill>
        <p:spPr>
          <a:xfrm>
            <a:off x="0" y="4118517"/>
            <a:ext cx="9144000" cy="3574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BA050B-9556-058A-CF72-9AF16CCA2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479" y="1791629"/>
            <a:ext cx="6305041" cy="9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2074647" y="352541"/>
            <a:ext cx="5560221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Pipeline - Extras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8D58B-E9F5-6EE4-83BA-222DF21B6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14457" t="16044" r="13771"/>
          <a:stretch/>
        </p:blipFill>
        <p:spPr>
          <a:xfrm>
            <a:off x="0" y="0"/>
            <a:ext cx="9144000" cy="769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D5861-0DD0-77F6-D88E-C7CCE8F8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916" y="1286109"/>
            <a:ext cx="4914199" cy="21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27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747331" y="407933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338" name="Google Shape;338;p4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562"/>
          <a:stretch/>
        </p:blipFill>
        <p:spPr>
          <a:xfrm>
            <a:off x="2030024" y="1385564"/>
            <a:ext cx="3503526" cy="27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5226126" y="2466352"/>
            <a:ext cx="238200" cy="23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5226126" y="2911590"/>
            <a:ext cx="238200" cy="2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5226126" y="2021114"/>
            <a:ext cx="238200" cy="23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5607075" y="2404252"/>
            <a:ext cx="1670953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Validation: 1425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5607076" y="2849490"/>
            <a:ext cx="1506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Test: 200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5607076" y="1923543"/>
            <a:ext cx="1506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Training: 12611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631811" y="471487"/>
            <a:ext cx="3281131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Network Architecture</a:t>
            </a:r>
            <a:endParaRPr dirty="0"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3631810" y="1971699"/>
            <a:ext cx="4166610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Stage 1-2 : VGG Idea stacking 3*3 kernels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Stage 3-4-5 : Choose one of model options (32-64-128 filters 3*3 kernels)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Stage 6: Flatten and Dense Layers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538C13-92A4-EA79-4F1B-392E631A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63" y="471487"/>
            <a:ext cx="17526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1200200" y="1170700"/>
            <a:ext cx="72123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model 1: basic convolution</a:t>
            </a:r>
          </a:p>
          <a:p>
            <a:pPr marL="1524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model 2: inception block</a:t>
            </a:r>
          </a:p>
          <a:p>
            <a:pPr marL="1524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model 3: skip connection</a:t>
            </a:r>
          </a:p>
          <a:p>
            <a:pPr marL="1524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model 4: skip connection with pre-activation</a:t>
            </a:r>
          </a:p>
          <a:p>
            <a:pPr marL="1524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model 5: inception block with skip connection</a:t>
            </a:r>
            <a:endParaRPr sz="1400" dirty="0"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t="16570" b="44621"/>
          <a:stretch/>
        </p:blipFill>
        <p:spPr>
          <a:xfrm>
            <a:off x="0" y="3399850"/>
            <a:ext cx="9144000" cy="199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/>
          <p:nvPr/>
        </p:nvSpPr>
        <p:spPr>
          <a:xfrm>
            <a:off x="7" y="3399875"/>
            <a:ext cx="9144000" cy="1992000"/>
          </a:xfrm>
          <a:prstGeom prst="rect">
            <a:avLst/>
          </a:prstGeom>
          <a:solidFill>
            <a:srgbClr val="242425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326580" y="585811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13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770320" y="510560"/>
            <a:ext cx="739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3200" b="0" i="0" u="none" strike="noStrike" baseline="0" dirty="0">
                <a:latin typeface="NimbusRomNo9L-Regu"/>
              </a:rPr>
              <a:t>Model 1: Basic Convolution</a:t>
            </a:r>
          </a:p>
        </p:txBody>
      </p:sp>
      <p:pic>
        <p:nvPicPr>
          <p:cNvPr id="8" name="Picture 7" descr="A picture containing indoor, necktie&#10;&#10;Description automatically generated">
            <a:extLst>
              <a:ext uri="{FF2B5EF4-FFF2-40B4-BE49-F238E27FC236}">
                <a16:creationId xmlns:a16="http://schemas.microsoft.com/office/drawing/2014/main" id="{DC18826F-DF78-189B-FAEE-2DB835584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r="48165"/>
          <a:stretch/>
        </p:blipFill>
        <p:spPr>
          <a:xfrm>
            <a:off x="5905500" y="1"/>
            <a:ext cx="3238500" cy="5143500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42E610C0-AF5A-571E-ED89-37E4A9A7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4" y="1262140"/>
            <a:ext cx="2634615" cy="302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adiology Center by Slidesgo">
  <a:themeElements>
    <a:clrScheme name="Simple Light">
      <a:dk1>
        <a:srgbClr val="30394B"/>
      </a:dk1>
      <a:lt1>
        <a:srgbClr val="FFFFFF"/>
      </a:lt1>
      <a:dk2>
        <a:srgbClr val="4B6074"/>
      </a:dk2>
      <a:lt2>
        <a:srgbClr val="D3D3D3"/>
      </a:lt2>
      <a:accent1>
        <a:srgbClr val="718597"/>
      </a:accent1>
      <a:accent2>
        <a:srgbClr val="F7F6F6"/>
      </a:accent2>
      <a:accent3>
        <a:srgbClr val="AAB8C4"/>
      </a:accent3>
      <a:accent4>
        <a:srgbClr val="D3D3D3"/>
      </a:accent4>
      <a:accent5>
        <a:srgbClr val="718597"/>
      </a:accent5>
      <a:accent6>
        <a:srgbClr val="4B6074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314</Words>
  <Application>Microsoft Office PowerPoint</Application>
  <PresentationFormat>On-screen Show (16:9)</PresentationFormat>
  <Paragraphs>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Roboto Condensed Light</vt:lpstr>
      <vt:lpstr>NimbusRomNo9L-Regu</vt:lpstr>
      <vt:lpstr>Courier New</vt:lpstr>
      <vt:lpstr>Inconsolata</vt:lpstr>
      <vt:lpstr>Livvic</vt:lpstr>
      <vt:lpstr>Montserrat</vt:lpstr>
      <vt:lpstr>Calibri</vt:lpstr>
      <vt:lpstr>Radiology Center by Slidesgo</vt:lpstr>
      <vt:lpstr>Predicting Bone Age</vt:lpstr>
      <vt:lpstr>AIM OF STUDY</vt:lpstr>
      <vt:lpstr>Table of Contents</vt:lpstr>
      <vt:lpstr>Basic Processing Pipeline</vt:lpstr>
      <vt:lpstr>Processing Pipeline - Extras </vt:lpstr>
      <vt:lpstr>Data</vt:lpstr>
      <vt:lpstr>General Network Architecture</vt:lpstr>
      <vt:lpstr>Base Models</vt:lpstr>
      <vt:lpstr>Model 1: Basic Convolution</vt:lpstr>
      <vt:lpstr>Model 2: Inception Block</vt:lpstr>
      <vt:lpstr>Model 3: Skip Connection</vt:lpstr>
      <vt:lpstr>Model 3: Skip Connection</vt:lpstr>
      <vt:lpstr>Model 4: Skip Connection with Pre-activation</vt:lpstr>
      <vt:lpstr>Model 5: Inception Block with Skip Connection</vt:lpstr>
      <vt:lpstr>Model Details</vt:lpstr>
      <vt:lpstr>Hyperparameters</vt:lpstr>
      <vt:lpstr>Results / Batch-Normalization</vt:lpstr>
      <vt:lpstr>Results – Gender Information</vt:lpstr>
      <vt:lpstr>Epochs vs Training Loss</vt:lpstr>
      <vt:lpstr>Training and Prediction Time</vt:lpstr>
      <vt:lpstr>Remarks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Bone Age</dc:title>
  <cp:lastModifiedBy>suleyman erim</cp:lastModifiedBy>
  <cp:revision>7</cp:revision>
  <dcterms:modified xsi:type="dcterms:W3CDTF">2023-02-02T09:38:22Z</dcterms:modified>
</cp:coreProperties>
</file>